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8" r:id="rId5"/>
    <p:sldId id="265" r:id="rId6"/>
    <p:sldId id="343" r:id="rId7"/>
    <p:sldId id="291" r:id="rId8"/>
    <p:sldId id="264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0969C-82B2-4A20-B7FB-3121D61B84CC}" v="5" dt="2025-06-11T15:57:45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15E52-4B8A-4901-BE1A-8E402639461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07E0D-1547-43D4-A5F2-DAF5B5E0F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8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083b078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083b078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1a3caab8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61a3caab8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9B82-FED6-4FCA-0FD0-8C6BD58D0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012F9-2D19-4761-91B2-513BD0780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7023A-16AE-2740-927A-492DD7E8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BE83-7491-4DFC-8428-B28A3BAA052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36055-C03D-D155-C2BA-3A972C33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39E11-428B-EF34-CDD0-36B8E30A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3A82-FF7B-48CE-814C-8B9B11B6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4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AB15-821A-9751-251A-DC45A57E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133FC-A3E5-6E65-30DC-B08016F29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EB70-6EBA-02B1-4183-A3A6E45D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BE83-7491-4DFC-8428-B28A3BAA052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1CBF7-E8DB-56FB-E141-C915A465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B10F5-F0E6-D273-39AD-895AE806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3A82-FF7B-48CE-814C-8B9B11B6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4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72C527-4F2D-0FC4-F214-4B3D419F9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3A1F4-D6E4-3AC2-087A-84AE362C5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8A9EE-2539-B1D7-5B26-AAA8EB85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BE83-7491-4DFC-8428-B28A3BAA052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305E6-1774-0881-0B92-6D022B16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BA3BA-81C1-9319-95D9-85FCE9E9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3A82-FF7B-48CE-814C-8B9B11B6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2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2FA5F-870F-4C28-E2C5-2A4E21E7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1F3E1-B899-E240-4E95-16785E5D5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9F4DD-B683-D5B7-654E-70C96FE4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BE83-7491-4DFC-8428-B28A3BAA052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A3F00-E1B9-B968-7582-B2382E1A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31768-48B3-B33B-5B18-91788BA2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3A82-FF7B-48CE-814C-8B9B11B6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3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2137-C433-A02D-5F70-B35A43A7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594CE-E7E6-CAEA-0D3C-EE6B1328C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67C64-4E2C-1E89-E395-0B73CA59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BE83-7491-4DFC-8428-B28A3BAA052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13B95-BEE9-87FC-EF58-EDD383A1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1E96F-02A4-31D2-3C9A-25A38D3D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3A82-FF7B-48CE-814C-8B9B11B6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B4AB-8E8E-A02A-8324-FABC50F4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BA02-8D20-29E1-5510-282452434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4F982-E1AA-FEAA-BD93-31F288E7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2AC1F-B230-B1ED-9176-613861CE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BE83-7491-4DFC-8428-B28A3BAA052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6AE47-35CA-DD1F-886C-E8A2797A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7CF3C-23AD-83DF-4154-C0E675B6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3A82-FF7B-48CE-814C-8B9B11B6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7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A698-909C-7963-9C80-D0059044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8C27E-5BD4-4FA2-DBB6-67017BC5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1D5D1-21FF-8463-617B-59A01879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4FC35-ECD3-570B-8644-393430658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F1D03-214A-5DB1-EB33-2E16800A0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600F0-ABD2-EFEC-0F01-D7B28112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BE83-7491-4DFC-8428-B28A3BAA052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0EA69-46DC-32AF-D430-AE20E3C9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111E4-6935-4A70-1C95-7C20B586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3A82-FF7B-48CE-814C-8B9B11B6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8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786D-132F-7E7C-B59A-F14BB076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38B23-27E3-B4F7-0E7E-9DAAE131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BE83-7491-4DFC-8428-B28A3BAA052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FC16B-CBE7-18F6-E387-A6A1E761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D8978-41DC-25E8-7ACD-D21B6FA9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3A82-FF7B-48CE-814C-8B9B11B6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0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2EFB6-999C-D8FD-1363-2D76EC3E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BE83-7491-4DFC-8428-B28A3BAA052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707F5-AA8E-DC61-A746-34D5730B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D2D4C-594E-B31F-E389-D2018840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3A82-FF7B-48CE-814C-8B9B11B6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9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236B-DA2F-DA4A-E478-C7CC117D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1EA22-B3D3-403D-97B2-3C3C3FAA5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F7088-824F-7E4E-9423-085EBB560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3112E-445B-4F35-881F-059B7317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BE83-7491-4DFC-8428-B28A3BAA052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EF259-B533-C24B-25A8-79EE99B5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91553-9342-DDE6-D3FA-7956D5E3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3A82-FF7B-48CE-814C-8B9B11B6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8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21AB-61F4-BDEE-AEA2-A0E4AB6B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FA233-4B28-B567-552B-E23920347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61458-856C-27FE-C6E4-F8A2F6FF8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EF427-E8DB-5DC8-1BCE-95DEF5F1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BE83-7491-4DFC-8428-B28A3BAA052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CA8AD-C51C-423E-B28B-A79098A2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5526-9352-E537-5B41-38F0F425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3A82-FF7B-48CE-814C-8B9B11B6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974C72-05AC-41E0-432C-E1ED137C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1FB18-7227-E236-3704-5A6A70020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C2482-0A10-2299-8F8F-0FE3FB756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97BE83-7491-4DFC-8428-B28A3BAA052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92BFF-ADA9-1549-ACC9-6E075A3FE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5D1E4-6A66-1ECF-4DA9-1A8304D74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C13A82-FF7B-48CE-814C-8B9B11B6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petitionclasssizeplan" TargetMode="External"/><Relationship Id="rId2" Type="http://schemas.openxmlformats.org/officeDocument/2006/relationships/hyperlink" Target="https://tinyurl.com/schoolcappla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asssizematters.org/what-you-can-do/take-our-class-size-survey/" TargetMode="External"/><Relationship Id="rId4" Type="http://schemas.openxmlformats.org/officeDocument/2006/relationships/hyperlink" Target="https://learndoe.org/contractforexcellenc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senate.gov/legislation/bills/2025/S7599/amendment/A" TargetMode="External"/><Relationship Id="rId2" Type="http://schemas.openxmlformats.org/officeDocument/2006/relationships/hyperlink" Target="https://classsizematters.org/newslett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studentprivacymatters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15600" y="4794833"/>
            <a:ext cx="11360800" cy="1056800"/>
          </a:xfrm>
          <a:prstGeom prst="rect">
            <a:avLst/>
          </a:prstGeom>
          <a:solidFill>
            <a:srgbClr val="FF0000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i="1" dirty="0">
                <a:solidFill>
                  <a:schemeClr val="bg1"/>
                </a:solidFill>
              </a:rPr>
              <a:t>CALL TO ACTION SLIDES</a:t>
            </a:r>
            <a:endParaRPr sz="4800" i="1" dirty="0">
              <a:solidFill>
                <a:schemeClr val="bg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75219"/>
          <a:stretch/>
        </p:blipFill>
        <p:spPr>
          <a:xfrm>
            <a:off x="1" y="0"/>
            <a:ext cx="12191999" cy="390979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670700" y="474867"/>
            <a:ext cx="5909600" cy="16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3200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Saturday June 7, 2025</a:t>
            </a:r>
            <a:endParaRPr sz="3200" b="1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/>
            <a:r>
              <a:rPr lang="en" sz="3200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10:00AM - 12:45PM</a:t>
            </a:r>
            <a:endParaRPr sz="3200" b="1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1BE5-9C60-36DC-D54D-F6BB1F1C22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Call to Action Re: School Leadership Teams (SLTs) &amp; District Leadership Teams (DLTs)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26F20-D9DF-F822-0F53-AC2457A56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Actively monitor/participate in the SLT and DLT process to see if they are effectively including/uplifting the parent voice in shared decision-making.</a:t>
            </a:r>
          </a:p>
          <a:p>
            <a:r>
              <a:rPr lang="en-US" dirty="0"/>
              <a:t>Strategies:</a:t>
            </a:r>
          </a:p>
          <a:p>
            <a:pPr lvl="1"/>
            <a:r>
              <a:rPr lang="en-US" dirty="0"/>
              <a:t>Review your school’s CEP and school-based budget</a:t>
            </a:r>
          </a:p>
          <a:p>
            <a:pPr lvl="1"/>
            <a:r>
              <a:rPr lang="en-US" dirty="0"/>
              <a:t>Attend SLT meetings</a:t>
            </a:r>
          </a:p>
          <a:p>
            <a:pPr lvl="1"/>
            <a:r>
              <a:rPr lang="en-US" dirty="0"/>
              <a:t>Contact parent reps on SLT to share your input/feedback/concerns</a:t>
            </a:r>
          </a:p>
          <a:p>
            <a:pPr lvl="1"/>
            <a:r>
              <a:rPr lang="en-US" dirty="0"/>
              <a:t>Also attend DLT meetings and share concerns </a:t>
            </a:r>
            <a:r>
              <a:rPr lang="en-US"/>
              <a:t>and feedback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4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818EB-6D30-7938-C23D-D7ABFA4EF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D124-CBD1-C76B-E19B-CC8C3C23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59" y="238539"/>
            <a:ext cx="10818853" cy="1048797"/>
          </a:xfrm>
          <a:solidFill>
            <a:schemeClr val="accent5">
              <a:lumMod val="75000"/>
            </a:schemeClr>
          </a:solidFill>
        </p:spPr>
        <p:txBody>
          <a:bodyPr anchor="b">
            <a:noAutofit/>
          </a:bodyPr>
          <a:lstStyle/>
          <a:p>
            <a:br>
              <a:rPr lang="en-US" sz="3200" b="1" dirty="0">
                <a:solidFill>
                  <a:schemeClr val="bg1"/>
                </a:solidFill>
                <a:latin typeface="Bierstadt" panose="020B0004020202020204" pitchFamily="34" charset="0"/>
              </a:rPr>
            </a:br>
            <a:br>
              <a:rPr lang="en-US" sz="3200" b="1" dirty="0">
                <a:solidFill>
                  <a:schemeClr val="bg1"/>
                </a:solidFill>
                <a:latin typeface="Bierstadt" panose="020B00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Bierstadt" panose="020B0004020202020204" pitchFamily="34" charset="0"/>
              </a:rPr>
              <a:t>How can parents help ensure that all NYC kids who need them get smaller classes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7CCD1-D273-93D7-924E-683B41F1A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29" y="990600"/>
            <a:ext cx="11629571" cy="5491482"/>
          </a:xfrm>
        </p:spPr>
        <p:txBody>
          <a:bodyPr anchor="t">
            <a:normAutofit fontScale="25000" lnSpcReduction="20000"/>
          </a:bodyPr>
          <a:lstStyle/>
          <a:p>
            <a:endParaRPr lang="en-US" sz="9600" dirty="0">
              <a:latin typeface="+mn-lt"/>
            </a:endParaRPr>
          </a:p>
          <a:p>
            <a:r>
              <a:rPr lang="en-US" sz="9600" dirty="0">
                <a:latin typeface="+mn-lt"/>
              </a:rPr>
              <a:t>Urge your Council Member not to approve the capital plan unless it provides sufficient space to allow all schools to lower class size </a:t>
            </a:r>
            <a:r>
              <a:rPr lang="en-US" sz="9600" dirty="0">
                <a:latin typeface="+mn-lt"/>
                <a:hlinkClick r:id="rId2"/>
              </a:rPr>
              <a:t>https://tinyurl.com/schoolcapplan</a:t>
            </a:r>
            <a:r>
              <a:rPr lang="en-US" sz="9600" dirty="0">
                <a:latin typeface="+mn-lt"/>
              </a:rPr>
              <a:t> </a:t>
            </a:r>
          </a:p>
          <a:p>
            <a:endParaRPr lang="en-US" sz="9600" dirty="0">
              <a:latin typeface="+mn-lt"/>
            </a:endParaRPr>
          </a:p>
          <a:p>
            <a:r>
              <a:rPr lang="en-US" sz="9600" dirty="0">
                <a:latin typeface="+mn-lt"/>
              </a:rPr>
              <a:t>Sign our petition to Chancellor, urging her to provide a real multi-year class size plan </a:t>
            </a:r>
            <a:r>
              <a:rPr lang="en-US" sz="9600" dirty="0">
                <a:latin typeface="+mn-lt"/>
                <a:hlinkClick r:id="rId3"/>
              </a:rPr>
              <a:t>https://tinyurl.com/petitionclasssizeplan</a:t>
            </a:r>
            <a:r>
              <a:rPr lang="en-US" sz="9600" dirty="0">
                <a:latin typeface="+mn-lt"/>
              </a:rPr>
              <a:t> </a:t>
            </a:r>
          </a:p>
          <a:p>
            <a:endParaRPr lang="en-US" sz="9600" dirty="0">
              <a:latin typeface="+mn-lt"/>
            </a:endParaRPr>
          </a:p>
          <a:p>
            <a:r>
              <a:rPr lang="en-US" sz="9600" dirty="0">
                <a:latin typeface="+mn-lt"/>
              </a:rPr>
              <a:t>Ask your SLT or CEC to pass a resolution calling for the above changes – we can provide a draft</a:t>
            </a:r>
          </a:p>
          <a:p>
            <a:endParaRPr lang="en-US" sz="9600" dirty="0">
              <a:latin typeface="+mn-lt"/>
            </a:endParaRPr>
          </a:p>
          <a:p>
            <a:r>
              <a:rPr lang="en-US" sz="9600" dirty="0">
                <a:latin typeface="+mn-lt"/>
              </a:rPr>
              <a:t>Speak at one of the legally required class size </a:t>
            </a:r>
            <a:r>
              <a:rPr lang="en-US" sz="9600" dirty="0">
                <a:latin typeface="+mn-lt"/>
                <a:hlinkClick r:id="rId4"/>
              </a:rPr>
              <a:t>hearings starting next week </a:t>
            </a:r>
            <a:r>
              <a:rPr lang="en-US" sz="9600" dirty="0">
                <a:latin typeface="+mn-lt"/>
              </a:rPr>
              <a:t>– we will provide talking points</a:t>
            </a:r>
          </a:p>
          <a:p>
            <a:endParaRPr lang="en-US" sz="9600" dirty="0">
              <a:latin typeface="+mn-lt"/>
            </a:endParaRPr>
          </a:p>
          <a:p>
            <a:r>
              <a:rPr lang="en-US" sz="9600" dirty="0">
                <a:latin typeface="+mn-lt"/>
              </a:rPr>
              <a:t>Sign up for the Class Size Matters newsletter for updates at </a:t>
            </a:r>
            <a:r>
              <a:rPr lang="en-US" sz="7200" dirty="0">
                <a:latin typeface="+mn-lt"/>
                <a:hlinkClick r:id="rId5"/>
              </a:rPr>
              <a:t>https://classsizematters.org/what-you-can-do/subscribe/</a:t>
            </a:r>
            <a:r>
              <a:rPr lang="en-US" sz="9600" dirty="0">
                <a:latin typeface="+mn-lt"/>
              </a:rPr>
              <a:t> </a:t>
            </a:r>
          </a:p>
          <a:p>
            <a:endParaRPr lang="en-US" sz="9600" dirty="0">
              <a:latin typeface="+mn-lt"/>
            </a:endParaRPr>
          </a:p>
          <a:p>
            <a:endParaRPr lang="en-US" sz="9600" dirty="0">
              <a:latin typeface="Bierstadt" panose="020B0004020202020204" pitchFamily="34" charset="0"/>
            </a:endParaRPr>
          </a:p>
          <a:p>
            <a:endParaRPr lang="en-US" sz="9600" dirty="0">
              <a:latin typeface="Bierstadt" panose="020B0004020202020204" pitchFamily="34" charset="0"/>
            </a:endParaRPr>
          </a:p>
          <a:p>
            <a:endParaRPr lang="en-US" sz="2400" dirty="0">
              <a:latin typeface="Bierstadt" panose="020B0004020202020204" pitchFamily="34" charset="0"/>
            </a:endParaRPr>
          </a:p>
          <a:p>
            <a:endParaRPr lang="en-US" sz="2400" dirty="0">
              <a:latin typeface="Bierstadt" panose="020B0004020202020204" pitchFamily="34" charset="0"/>
            </a:endParaRPr>
          </a:p>
          <a:p>
            <a:endParaRPr lang="en-US" sz="2400" dirty="0">
              <a:latin typeface="Bierstadt" panose="020B0004020202020204" pitchFamily="34" charset="0"/>
            </a:endParaRPr>
          </a:p>
          <a:p>
            <a:endParaRPr lang="en-US" sz="2400" dirty="0">
              <a:latin typeface="Bierstadt" panose="020B0004020202020204" pitchFamily="34" charset="0"/>
            </a:endParaRPr>
          </a:p>
          <a:p>
            <a:endParaRPr lang="en-US" sz="1900"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28BFF-1395-E2B4-0060-ACA80D17C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85EA5-8F76-2E34-AE59-359430689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787"/>
            <a:ext cx="10668000" cy="100909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Bierstadt" panose="020B0004020202020204" pitchFamily="34" charset="0"/>
              </a:rPr>
              <a:t>Our work on student privacy continues – do you want to be involved?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09A13-DBBF-B078-3596-3095D5F27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29" y="1262743"/>
            <a:ext cx="10994571" cy="513805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Bierstadt" panose="020B0004020202020204" pitchFamily="34" charset="0"/>
                <a:ea typeface="Aptos" panose="020B0004020202020204" pitchFamily="34" charset="0"/>
              </a:rPr>
              <a:t>We  also be reaching out to parents directly and through CECs on how they can opt out of personal student info disclosures to non-school vendors in the fall. Sign up for our CSM list serve at </a:t>
            </a:r>
            <a:r>
              <a:rPr lang="en-US" sz="2000" dirty="0">
                <a:solidFill>
                  <a:srgbClr val="000000"/>
                </a:solidFill>
                <a:latin typeface="Bierstadt" panose="020B0004020202020204" pitchFamily="34" charset="0"/>
                <a:ea typeface="Aptos" panose="020B0004020202020204" pitchFamily="34" charset="0"/>
                <a:hlinkClick r:id="rId2"/>
              </a:rPr>
              <a:t>https://classsizematters.org/newsletters/</a:t>
            </a:r>
            <a:r>
              <a:rPr lang="en-US" sz="2000" dirty="0">
                <a:solidFill>
                  <a:srgbClr val="000000"/>
                </a:solidFill>
                <a:latin typeface="Bierstadt" panose="020B0004020202020204" pitchFamily="34" charset="0"/>
                <a:ea typeface="Aptos" panose="020B0004020202020204" pitchFamily="34" charset="0"/>
              </a:rPr>
              <a:t>  </a:t>
            </a:r>
          </a:p>
          <a:p>
            <a:endParaRPr lang="en-US" sz="2000" dirty="0">
              <a:solidFill>
                <a:srgbClr val="000000"/>
              </a:solidFill>
              <a:latin typeface="Bierstadt" panose="020B0004020202020204" pitchFamily="34" charset="0"/>
              <a:ea typeface="Aptos" panose="020B00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Bierstadt" panose="020B0004020202020204" pitchFamily="34" charset="0"/>
                <a:ea typeface="Aptos" panose="020B0004020202020204" pitchFamily="34" charset="0"/>
              </a:rPr>
              <a:t>Data Privacy Working Group is expected to keep working &amp; tackle AI in schools as well as need for enhanced data security protections.  We will push for public feedback sessions to hear from parents and teachers their concerns.</a:t>
            </a:r>
          </a:p>
          <a:p>
            <a:pPr marL="114300" indent="0">
              <a:buNone/>
            </a:pPr>
            <a:endParaRPr lang="en-US" sz="2000" dirty="0">
              <a:solidFill>
                <a:srgbClr val="000000"/>
              </a:solidFill>
              <a:latin typeface="Bierstadt" panose="020B0004020202020204" pitchFamily="34" charset="0"/>
              <a:ea typeface="Aptos" panose="020B00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Bierstadt" panose="020B0004020202020204" pitchFamily="34" charset="0"/>
                <a:ea typeface="Aptos" panose="020B0004020202020204" pitchFamily="34" charset="0"/>
              </a:rPr>
              <a:t>We are about to put out alert about the US House bill that includes a provision that no state or locality can regulate use of AI for ten years –that the US Senate is taking up next week.  Meanwhile NY </a:t>
            </a:r>
            <a:r>
              <a:rPr lang="en-US" sz="2000" u="sng" dirty="0">
                <a:latin typeface="Bierstadt" panose="020B0004020202020204" pitchFamily="34" charset="0"/>
                <a:hlinkClick r:id="rId3"/>
              </a:rPr>
              <a:t>Senate Bill S7599A</a:t>
            </a:r>
            <a:r>
              <a:rPr lang="en-US" sz="2000" dirty="0">
                <a:latin typeface="Bierstadt" panose="020B00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Bierstadt" panose="020B0004020202020204" pitchFamily="34" charset="0"/>
                <a:ea typeface="Aptos" panose="020B0004020202020204" pitchFamily="34" charset="0"/>
              </a:rPr>
              <a:t>would require all govt agencies including school districts to produce impact &amp; privacy  assessments on use of AI &amp; automated decision-making.</a:t>
            </a:r>
          </a:p>
          <a:p>
            <a:endParaRPr lang="en-US" sz="2000" dirty="0">
              <a:solidFill>
                <a:srgbClr val="000000"/>
              </a:solidFill>
              <a:latin typeface="Bierstadt" panose="020B0004020202020204" pitchFamily="34" charset="0"/>
              <a:ea typeface="Aptos" panose="020B00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Bierstadt" panose="020B0004020202020204" pitchFamily="34" charset="0"/>
                <a:ea typeface="Aptos" panose="020B0004020202020204" pitchFamily="34" charset="0"/>
              </a:rPr>
              <a:t>If you would like a privacy briefing for your CEC or community group,  if you think your child’s privacy has been violated, and/or be put on our mailing list for further updates, email us at </a:t>
            </a:r>
            <a:r>
              <a:rPr lang="en-US" sz="2000" dirty="0">
                <a:solidFill>
                  <a:srgbClr val="000000"/>
                </a:solidFill>
                <a:latin typeface="Bierstadt" panose="020B0004020202020204" pitchFamily="34" charset="0"/>
                <a:ea typeface="Aptos" panose="020B0004020202020204" pitchFamily="34" charset="0"/>
                <a:hlinkClick r:id="rId4"/>
              </a:rPr>
              <a:t>info@studentprivacymatters.org</a:t>
            </a:r>
            <a:r>
              <a:rPr lang="en-US" sz="2000" dirty="0">
                <a:solidFill>
                  <a:srgbClr val="000000"/>
                </a:solidFill>
                <a:latin typeface="Bierstadt" panose="020B0004020202020204" pitchFamily="34" charset="0"/>
                <a:ea typeface="Aptos" panose="020B0004020202020204" pitchFamily="34" charset="0"/>
              </a:rPr>
              <a:t> </a:t>
            </a:r>
          </a:p>
          <a:p>
            <a:endParaRPr lang="en-US" sz="1600" dirty="0">
              <a:solidFill>
                <a:srgbClr val="000000"/>
              </a:solidFill>
              <a:latin typeface="Bierstadt" panose="020B0004020202020204" pitchFamily="34" charset="0"/>
              <a:ea typeface="Aptos" panose="020B0004020202020204" pitchFamily="34" charset="0"/>
            </a:endParaRPr>
          </a:p>
          <a:p>
            <a:endParaRPr lang="en-US" sz="1600" dirty="0">
              <a:solidFill>
                <a:srgbClr val="000000"/>
              </a:solidFill>
              <a:effectLst/>
              <a:latin typeface="Bierstadt" panose="020B000402020202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0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600"/>
          </a:xfrm>
          <a:prstGeom prst="rect">
            <a:avLst/>
          </a:prstGeom>
          <a:solidFill>
            <a:srgbClr val="00B0F0"/>
          </a:solidFill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Strategies to Minimize Harm from ACS</a:t>
            </a:r>
            <a:br>
              <a:rPr lang="en" dirty="0"/>
            </a:br>
            <a:r>
              <a:rPr lang="en" dirty="0"/>
              <a:t>by the  Center for Family Representation </a:t>
            </a:r>
            <a:endParaRPr dirty="0"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925286" y="2084816"/>
            <a:ext cx="9818842" cy="4224384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t" anchorCtr="0">
            <a:normAutofit fontScale="92500" lnSpcReduction="10000"/>
          </a:bodyPr>
          <a:lstStyle/>
          <a:p>
            <a:pPr marL="609585" indent="-423323">
              <a:spcBef>
                <a:spcPts val="1200"/>
              </a:spcBef>
              <a:buSzPts val="1400"/>
              <a:buChar char="-"/>
            </a:pPr>
            <a:r>
              <a:rPr lang="en" dirty="0"/>
              <a:t>Talk with child </a:t>
            </a:r>
            <a:endParaRPr dirty="0"/>
          </a:p>
          <a:p>
            <a:pPr marL="1219170" lvl="1" indent="-423323">
              <a:spcBef>
                <a:spcPts val="0"/>
              </a:spcBef>
              <a:buSzPts val="1400"/>
              <a:buChar char="-"/>
            </a:pPr>
            <a:r>
              <a:rPr lang="en" dirty="0"/>
              <a:t>ABC might happen. You can consent or not consent to 1- interview 2- body check. </a:t>
            </a:r>
            <a:endParaRPr dirty="0"/>
          </a:p>
          <a:p>
            <a:pPr marL="609585" indent="-423323">
              <a:spcBef>
                <a:spcPts val="0"/>
              </a:spcBef>
              <a:buSzPts val="1400"/>
              <a:buChar char="-"/>
            </a:pPr>
            <a:r>
              <a:rPr lang="en" dirty="0"/>
              <a:t>Contact School </a:t>
            </a:r>
            <a:endParaRPr dirty="0"/>
          </a:p>
          <a:p>
            <a:pPr marL="1219170" lvl="1" indent="-423323">
              <a:spcBef>
                <a:spcPts val="0"/>
              </a:spcBef>
              <a:buSzPts val="1400"/>
              <a:buChar char="-"/>
            </a:pPr>
            <a:r>
              <a:rPr lang="en" dirty="0"/>
              <a:t>Talk and Email </a:t>
            </a:r>
            <a:endParaRPr dirty="0"/>
          </a:p>
          <a:p>
            <a:pPr marL="1219170" lvl="1" indent="-423323">
              <a:spcBef>
                <a:spcPts val="0"/>
              </a:spcBef>
              <a:buSzPts val="1400"/>
              <a:buChar char="-"/>
            </a:pPr>
            <a:r>
              <a:rPr lang="en" dirty="0"/>
              <a:t>Ask school personnel </a:t>
            </a:r>
            <a:endParaRPr dirty="0"/>
          </a:p>
          <a:p>
            <a:pPr marL="1828754" lvl="2" indent="-423323">
              <a:spcBef>
                <a:spcPts val="0"/>
              </a:spcBef>
              <a:buSzPts val="1400"/>
              <a:buChar char="-"/>
            </a:pPr>
            <a:r>
              <a:rPr lang="en" dirty="0"/>
              <a:t>Ask my child if he/she/they want to talk to ACS FIRST </a:t>
            </a:r>
            <a:endParaRPr dirty="0"/>
          </a:p>
          <a:p>
            <a:pPr marL="1828754" lvl="2" indent="-423323">
              <a:spcBef>
                <a:spcPts val="0"/>
              </a:spcBef>
              <a:buSzPts val="1400"/>
              <a:buChar char="-"/>
            </a:pPr>
            <a:r>
              <a:rPr lang="en" dirty="0"/>
              <a:t>Be present for interview </a:t>
            </a:r>
            <a:endParaRPr dirty="0"/>
          </a:p>
          <a:p>
            <a:pPr marL="1828754" lvl="2" indent="-423323">
              <a:spcBef>
                <a:spcPts val="0"/>
              </a:spcBef>
              <a:buSzPts val="1400"/>
              <a:buChar char="-"/>
            </a:pPr>
            <a:r>
              <a:rPr lang="en" dirty="0"/>
              <a:t>Who is your lawyer ?</a:t>
            </a:r>
            <a:endParaRPr dirty="0"/>
          </a:p>
          <a:p>
            <a:pPr marL="609585" indent="-423323">
              <a:spcBef>
                <a:spcPts val="0"/>
              </a:spcBef>
              <a:buSzPts val="1400"/>
              <a:buChar char="-"/>
            </a:pPr>
            <a:r>
              <a:rPr lang="en" dirty="0"/>
              <a:t>Assert rights with ACS CPS pr ACS FCLS </a:t>
            </a:r>
            <a:endParaRPr dirty="0"/>
          </a:p>
          <a:p>
            <a:pPr marL="1219170" lvl="1" indent="-423323">
              <a:spcBef>
                <a:spcPts val="0"/>
              </a:spcBef>
              <a:buSzPts val="1400"/>
              <a:buChar char="-"/>
            </a:pPr>
            <a:r>
              <a:rPr lang="en" dirty="0"/>
              <a:t>Script “I do not consent to interviews or strip searches of my children at their school.” via writing </a:t>
            </a:r>
            <a:endParaRPr dirty="0"/>
          </a:p>
          <a:p>
            <a:pPr marL="609585" indent="-423323">
              <a:spcBef>
                <a:spcPts val="0"/>
              </a:spcBef>
              <a:buSzPts val="1400"/>
              <a:buChar char="-"/>
            </a:pPr>
            <a:r>
              <a:rPr lang="en" dirty="0"/>
              <a:t>Consider affirmative litigation - https://fjlc.org/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8E364C-3FE0-0837-EA11-65A4BD89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864961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Run for office and make change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B246DA-EA67-334C-AC09-7C54CE5F5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372" y="1363595"/>
            <a:ext cx="8935637" cy="4976654"/>
          </a:xfrm>
        </p:spPr>
      </p:pic>
    </p:spTree>
    <p:extLst>
      <p:ext uri="{BB962C8B-B14F-4D97-AF65-F5344CB8AC3E}">
        <p14:creationId xmlns:p14="http://schemas.microsoft.com/office/powerpoint/2010/main" val="576121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F0BA03C91B1245AEFD35B5F6236E7D" ma:contentTypeVersion="11" ma:contentTypeDescription="Create a new document." ma:contentTypeScope="" ma:versionID="d45c43280e9fa5fafa93b292fc10d02c">
  <xsd:schema xmlns:xsd="http://www.w3.org/2001/XMLSchema" xmlns:xs="http://www.w3.org/2001/XMLSchema" xmlns:p="http://schemas.microsoft.com/office/2006/metadata/properties" xmlns:ns3="b53c2371-b6b9-4060-aa54-286be6b00735" xmlns:ns4="9efb0a4c-7120-428c-9182-2be06fd5235d" targetNamespace="http://schemas.microsoft.com/office/2006/metadata/properties" ma:root="true" ma:fieldsID="fcde427bb3d80052295b4e05ea34a34d" ns3:_="" ns4:_="">
    <xsd:import namespace="b53c2371-b6b9-4060-aa54-286be6b00735"/>
    <xsd:import namespace="9efb0a4c-7120-428c-9182-2be06fd5235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c2371-b6b9-4060-aa54-286be6b007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b0a4c-7120-428c-9182-2be06fd523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efb0a4c-7120-428c-9182-2be06fd5235d" xsi:nil="true"/>
  </documentManagement>
</p:properties>
</file>

<file path=customXml/itemProps1.xml><?xml version="1.0" encoding="utf-8"?>
<ds:datastoreItem xmlns:ds="http://schemas.openxmlformats.org/officeDocument/2006/customXml" ds:itemID="{8D57A771-A0FC-47C4-94E1-D3CE642837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3c2371-b6b9-4060-aa54-286be6b00735"/>
    <ds:schemaRef ds:uri="9efb0a4c-7120-428c-9182-2be06fd52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C9DFF5-8403-4C88-B028-2A96EFAC2C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478F07-A649-4251-B2C8-207E436034BD}">
  <ds:schemaRefs>
    <ds:schemaRef ds:uri="http://purl.org/dc/elements/1.1/"/>
    <ds:schemaRef ds:uri="http://purl.org/dc/dcmitype/"/>
    <ds:schemaRef ds:uri="9efb0a4c-7120-428c-9182-2be06fd5235d"/>
    <ds:schemaRef ds:uri="b53c2371-b6b9-4060-aa54-286be6b00735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540</Words>
  <Application>Microsoft Office PowerPoint</Application>
  <PresentationFormat>Widescreen</PresentationFormat>
  <Paragraphs>48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Bierstadt</vt:lpstr>
      <vt:lpstr>Helvetica Neue</vt:lpstr>
      <vt:lpstr>Office Theme</vt:lpstr>
      <vt:lpstr>PowerPoint Presentation</vt:lpstr>
      <vt:lpstr>Call to Action Re: School Leadership Teams (SLTs) &amp; District Leadership Teams (DLTs)</vt:lpstr>
      <vt:lpstr>  How can parents help ensure that all NYC kids who need them get smaller classes  </vt:lpstr>
      <vt:lpstr>Our work on student privacy continues – do you want to be involved?</vt:lpstr>
      <vt:lpstr>Strategies to Minimize Harm from ACS by the  Center for Family Representation </vt:lpstr>
      <vt:lpstr>Run for office and make 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Leonie Haimson</dc:creator>
  <cp:lastModifiedBy>Leonie Haimson</cp:lastModifiedBy>
  <cp:revision>2</cp:revision>
  <dcterms:created xsi:type="dcterms:W3CDTF">2025-06-08T15:21:37Z</dcterms:created>
  <dcterms:modified xsi:type="dcterms:W3CDTF">2025-06-11T16:01:36Z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0x0101000AF0BA03C91B1245AEFD35B5F6236E7D</vt:lpwstr>
  </property>
</Properties>
</file>